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</c:title>
    <c:autoTitleDeleted val="0"/>
    <c:view3D>
      <c:rotX val="75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ЧЕЛЯБИНСКАЯ ОБЛАСТЬ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27</c:v>
                </c:pt>
                <c:pt idx="1">
                  <c:v>23</c:v>
                </c:pt>
                <c:pt idx="2">
                  <c:v>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05F-4CA4-A22D-335C2786358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20574838768166911"/>
          <c:y val="1.6836199685282379E-2"/>
        </c:manualLayout>
      </c:layout>
      <c:overlay val="0"/>
    </c:title>
    <c:autoTitleDeleted val="0"/>
    <c:view3D>
      <c:rotX val="75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РОССИЯ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720</c:v>
                </c:pt>
                <c:pt idx="1">
                  <c:v>692</c:v>
                </c:pt>
                <c:pt idx="2">
                  <c:v>788</c:v>
                </c:pt>
                <c:pt idx="3">
                  <c:v>720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3FE-4C2D-8B88-AC545AFEB4F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CFDE-E5EC-4599-852A-2B14973E2BC4}" type="datetimeFigureOut">
              <a:rPr lang="ru-RU" smtClean="0"/>
              <a:t>07.11.2019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8FDB6D3-5225-46C2-8B42-CA934A73D6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CFDE-E5EC-4599-852A-2B14973E2BC4}" type="datetimeFigureOut">
              <a:rPr lang="ru-RU" smtClean="0"/>
              <a:t>07.11.2019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DB6D3-5225-46C2-8B42-CA934A73D6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CFDE-E5EC-4599-852A-2B14973E2BC4}" type="datetimeFigureOut">
              <a:rPr lang="ru-RU" smtClean="0"/>
              <a:t>07.11.2019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DB6D3-5225-46C2-8B42-CA934A73D6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CFDE-E5EC-4599-852A-2B14973E2BC4}" type="datetimeFigureOut">
              <a:rPr lang="ru-RU" smtClean="0"/>
              <a:t>07.11.2019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8FDB6D3-5225-46C2-8B42-CA934A73D6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CFDE-E5EC-4599-852A-2B14973E2BC4}" type="datetimeFigureOut">
              <a:rPr lang="ru-RU" smtClean="0"/>
              <a:t>07.11.2019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DB6D3-5225-46C2-8B42-CA934A73D69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CFDE-E5EC-4599-852A-2B14973E2BC4}" type="datetimeFigureOut">
              <a:rPr lang="ru-RU" smtClean="0"/>
              <a:t>07.11.2019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DB6D3-5225-46C2-8B42-CA934A73D6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CFDE-E5EC-4599-852A-2B14973E2BC4}" type="datetimeFigureOut">
              <a:rPr lang="ru-RU" smtClean="0"/>
              <a:t>07.11.2019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98FDB6D3-5225-46C2-8B42-CA934A73D69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CFDE-E5EC-4599-852A-2B14973E2BC4}" type="datetimeFigureOut">
              <a:rPr lang="ru-RU" smtClean="0"/>
              <a:t>07.11.2019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DB6D3-5225-46C2-8B42-CA934A73D6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CFDE-E5EC-4599-852A-2B14973E2BC4}" type="datetimeFigureOut">
              <a:rPr lang="ru-RU" smtClean="0"/>
              <a:t>07.11.2019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DB6D3-5225-46C2-8B42-CA934A73D6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CFDE-E5EC-4599-852A-2B14973E2BC4}" type="datetimeFigureOut">
              <a:rPr lang="ru-RU" smtClean="0"/>
              <a:t>07.11.2019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DB6D3-5225-46C2-8B42-CA934A73D69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CCFDE-E5EC-4599-852A-2B14973E2BC4}" type="datetimeFigureOut">
              <a:rPr lang="ru-RU" smtClean="0"/>
              <a:t>07.11.2019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FDB6D3-5225-46C2-8B42-CA934A73D69B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78CCFDE-E5EC-4599-852A-2B14973E2BC4}" type="datetimeFigureOut">
              <a:rPr lang="ru-RU" smtClean="0"/>
              <a:t>07.11.2019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8FDB6D3-5225-46C2-8B42-CA934A73D69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842545"/>
            <a:ext cx="8275236" cy="1370432"/>
          </a:xfrm>
        </p:spPr>
        <p:txBody>
          <a:bodyPr>
            <a:noAutofit/>
          </a:bodyPr>
          <a:lstStyle/>
          <a:p>
            <a:pPr algn="ctr">
              <a:lnSpc>
                <a:spcPct val="114000"/>
              </a:lnSpc>
              <a:spcBef>
                <a:spcPts val="600"/>
              </a:spcBef>
            </a:pPr>
            <a:r>
              <a:rPr lang="ru-RU" dirty="0" err="1" smtClean="0"/>
              <a:t>Авитальная</a:t>
            </a:r>
            <a:r>
              <a:rPr lang="ru-RU" dirty="0" smtClean="0"/>
              <a:t> активность как форма </a:t>
            </a:r>
            <a:r>
              <a:rPr lang="ru-RU" dirty="0" err="1" smtClean="0"/>
              <a:t>аутодеструктивного</a:t>
            </a:r>
            <a:r>
              <a:rPr lang="ru-RU" dirty="0" smtClean="0"/>
              <a:t> поведения подростков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95936" y="4293096"/>
            <a:ext cx="4890860" cy="1669861"/>
          </a:xfrm>
        </p:spPr>
        <p:txBody>
          <a:bodyPr>
            <a:normAutofit fontScale="92500"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ru-RU" b="1" dirty="0" smtClean="0">
                <a:solidFill>
                  <a:schemeClr val="tx1"/>
                </a:solidFill>
              </a:rPr>
              <a:t>Кузнецова Мария Николаевна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преподаватель,  </a:t>
            </a:r>
            <a:r>
              <a:rPr lang="ru-RU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гештальт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-терапевт,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аспирант  ФГБОУ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 «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ЧГУ»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195736" y="5643578"/>
            <a:ext cx="439248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 smtClean="0"/>
          </a:p>
          <a:p>
            <a:pPr algn="ctr"/>
            <a:r>
              <a:rPr lang="ru-RU" sz="2400" dirty="0" smtClean="0"/>
              <a:t>Челябинск, 2019 г.</a:t>
            </a:r>
            <a:endParaRPr lang="ru-RU" sz="24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4909" y="382393"/>
            <a:ext cx="3140896" cy="81435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0838" y="441423"/>
            <a:ext cx="3041162" cy="755329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794" y="214290"/>
            <a:ext cx="8686800" cy="838200"/>
          </a:xfrm>
        </p:spPr>
        <p:txBody>
          <a:bodyPr/>
          <a:lstStyle/>
          <a:p>
            <a:pPr algn="ctr"/>
            <a:r>
              <a:rPr lang="ru-RU" dirty="0" smtClean="0"/>
              <a:t>Личностные особенности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85860"/>
            <a:ext cx="8686800" cy="2589218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экзальтированность</a:t>
            </a:r>
          </a:p>
          <a:p>
            <a:r>
              <a:rPr lang="ru-RU" dirty="0" err="1" smtClean="0"/>
              <a:t>циклотимность</a:t>
            </a:r>
            <a:endParaRPr lang="ru-RU" dirty="0" smtClean="0"/>
          </a:p>
          <a:p>
            <a:r>
              <a:rPr lang="ru-RU" dirty="0" smtClean="0"/>
              <a:t>возбудимость</a:t>
            </a:r>
          </a:p>
          <a:p>
            <a:r>
              <a:rPr lang="ru-RU" dirty="0" smtClean="0"/>
              <a:t>неадекватная самооценка</a:t>
            </a:r>
          </a:p>
          <a:p>
            <a:r>
              <a:rPr lang="ru-RU" dirty="0" err="1" smtClean="0"/>
              <a:t>самоагрессия</a:t>
            </a:r>
            <a:endParaRPr lang="ru-RU" dirty="0" smtClean="0"/>
          </a:p>
          <a:p>
            <a:r>
              <a:rPr lang="ru-RU" dirty="0" smtClean="0"/>
              <a:t>эмоциональная агрессия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Picture 2" descr="https://24tv.ua/resources/photos/news/201702/781100.jpg?15374455730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3786190"/>
            <a:ext cx="6143668" cy="28800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838200"/>
          </a:xfrm>
        </p:spPr>
        <p:txBody>
          <a:bodyPr/>
          <a:lstStyle/>
          <a:p>
            <a:pPr algn="ctr"/>
            <a:r>
              <a:rPr lang="ru-RU" dirty="0" smtClean="0"/>
              <a:t>Это может спровоцировать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Депрессивное состояние, развивающееся на основе одиночества, негативной оценки своего тела, отрицательного мироощущения.</a:t>
            </a:r>
          </a:p>
          <a:p>
            <a:r>
              <a:rPr lang="ru-RU" dirty="0" err="1" smtClean="0"/>
              <a:t>Девиантное</a:t>
            </a:r>
            <a:r>
              <a:rPr lang="ru-RU" dirty="0" smtClean="0"/>
              <a:t> поведение подростка: злоупотребление алкоголем или наркотиками.</a:t>
            </a:r>
          </a:p>
          <a:p>
            <a:r>
              <a:rPr lang="ru-RU" dirty="0" smtClean="0"/>
              <a:t>Незрелость личности подростка, склонность к внушаемости, подражание стереотипным моделям поведения.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tribwpix.files.wordpress.com/2016/05/thinkstockphotos-187166697.jpg?quality=85&amp;amp;strip=all&amp;amp;w=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3857628"/>
            <a:ext cx="4357718" cy="290583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42852"/>
            <a:ext cx="8686800" cy="83820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Что должно насторожить в поведении подростка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85860"/>
            <a:ext cx="8686800" cy="280353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частая смена настроения</a:t>
            </a:r>
          </a:p>
          <a:p>
            <a:r>
              <a:rPr lang="ru-RU" dirty="0" smtClean="0"/>
              <a:t>нарушение сна</a:t>
            </a:r>
          </a:p>
          <a:p>
            <a:r>
              <a:rPr lang="ru-RU" dirty="0" smtClean="0"/>
              <a:t>изменение аппетита</a:t>
            </a:r>
          </a:p>
          <a:p>
            <a:r>
              <a:rPr lang="ru-RU" dirty="0" smtClean="0"/>
              <a:t>конфликты дома, в школе</a:t>
            </a:r>
          </a:p>
          <a:p>
            <a:r>
              <a:rPr lang="ru-RU" dirty="0" smtClean="0"/>
              <a:t>частый уход в компьютер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6" name="Picture 6" descr="http://www.hall-realty.com/wp-content/uploads/2018/01/Things-you-can-d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5140" y="4184202"/>
            <a:ext cx="2714644" cy="310245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838200"/>
          </a:xfrm>
        </p:spPr>
        <p:txBody>
          <a:bodyPr/>
          <a:lstStyle/>
          <a:p>
            <a:pPr algn="ctr"/>
            <a:r>
              <a:rPr lang="ru-RU" dirty="0" smtClean="0"/>
              <a:t>Как помочь подростку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06" y="1000108"/>
            <a:ext cx="8686800" cy="4214842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беседа, установление контакта и достижение доверия </a:t>
            </a:r>
          </a:p>
          <a:p>
            <a:r>
              <a:rPr lang="ru-RU" dirty="0" smtClean="0"/>
              <a:t>осмысление ситуации, определение причин провоцирующих факторов </a:t>
            </a:r>
          </a:p>
          <a:p>
            <a:r>
              <a:rPr lang="ru-RU" dirty="0" smtClean="0"/>
              <a:t>заключение контракта, планирование действий, необходимых для преодоления критической ситуации и наиболее приемлемых для подростка </a:t>
            </a:r>
          </a:p>
          <a:p>
            <a:r>
              <a:rPr lang="ru-RU" dirty="0" smtClean="0"/>
              <a:t>активная психологическая поддержка и повышение уверенности в своих силах, убеждение, логическая аргументация, рациональное внушение, актуализация личностных ресурсов.</a:t>
            </a:r>
          </a:p>
          <a:p>
            <a:endParaRPr lang="ru-RU" dirty="0"/>
          </a:p>
        </p:txBody>
      </p:sp>
      <p:sp>
        <p:nvSpPr>
          <p:cNvPr id="25602" name="AutoShape 2" descr="https://mayilcoaching.com/wp-content/uploads/2017/10/quality-500950_192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04" name="AutoShape 4" descr="https://mayilcoaching.com/wp-content/uploads/2017/10/quality-500950_192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s://storage.myseldon.com/news_pict_B6/B6D0BBB71C40323C15FE41C3E6D4B2F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10" y="3524251"/>
            <a:ext cx="4786346" cy="319089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838200"/>
          </a:xfrm>
        </p:spPr>
        <p:txBody>
          <a:bodyPr/>
          <a:lstStyle/>
          <a:p>
            <a:pPr algn="ctr"/>
            <a:r>
              <a:rPr lang="ru-RU" dirty="0" smtClean="0"/>
              <a:t>Для профилактики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0994" y="1000108"/>
            <a:ext cx="8991600" cy="323216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Формировать у ребенка позитивное восприятие окружающего мира.</a:t>
            </a:r>
          </a:p>
          <a:p>
            <a:r>
              <a:rPr lang="ru-RU" dirty="0" smtClean="0"/>
              <a:t>Найти нишу наибольшего проявления склонностей и интересов подростка, направив туда его активность.</a:t>
            </a:r>
          </a:p>
          <a:p>
            <a:r>
              <a:rPr lang="ru-RU" dirty="0" smtClean="0"/>
              <a:t>Формировать </a:t>
            </a:r>
            <a:r>
              <a:rPr lang="ru-RU" dirty="0" err="1" smtClean="0"/>
              <a:t>антисуицидальные</a:t>
            </a:r>
            <a:r>
              <a:rPr lang="ru-RU" dirty="0" smtClean="0"/>
              <a:t> факторы (работа с семьей).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6" name="Picture 8" descr="https://images.chesscomfiles.com/uploads/v1/user/38571284.8861c318.1200x1200o.c5a4fb848e6b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74311">
            <a:off x="7066927" y="-63259"/>
            <a:ext cx="2354654" cy="2354655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3228980"/>
            <a:ext cx="8458200" cy="914400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Почему подростки предпочитают уходить из жизни, </a:t>
            </a:r>
          </a:p>
          <a:p>
            <a:pPr algn="ctr"/>
            <a:r>
              <a:rPr lang="ru-RU" sz="4400" dirty="0" smtClean="0"/>
              <a:t>а не общаться за помощью?</a:t>
            </a:r>
            <a:endParaRPr lang="ru-RU" sz="4400" dirty="0"/>
          </a:p>
        </p:txBody>
      </p:sp>
      <p:sp>
        <p:nvSpPr>
          <p:cNvPr id="27650" name="AutoShape 2" descr="https://www.clipartmax.com/png/middle/40-404465_animated-question-mark-clip-art-1-htod4u-clipart-question-mark-clipart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52" name="AutoShape 4" descr="https://www.clipartmax.com/png/middle/40-404465_animated-question-mark-clip-art-1-htod4u-clipart-question-mark-clipart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500042"/>
            <a:ext cx="8458200" cy="1222375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 </a:t>
            </a:r>
            <a:endParaRPr lang="ru-RU" dirty="0"/>
          </a:p>
        </p:txBody>
      </p:sp>
      <p:pic>
        <p:nvPicPr>
          <p:cNvPr id="29698" name="Picture 2" descr="https://pbs.twimg.com/media/DpUotELX4AEXypZ.jpg:larg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571612"/>
            <a:ext cx="7236237" cy="46180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686800" cy="838200"/>
          </a:xfrm>
        </p:spPr>
        <p:txBody>
          <a:bodyPr/>
          <a:lstStyle/>
          <a:p>
            <a:pPr algn="ctr"/>
            <a:r>
              <a:rPr lang="ru-RU" dirty="0" smtClean="0"/>
              <a:t>АКТУАЛЬНОСТЬ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357298"/>
            <a:ext cx="8686800" cy="514353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	На формирование деструктивного поведения оказывают влияние некоторые глобальные изменения: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деградация культуры; </a:t>
            </a:r>
          </a:p>
          <a:p>
            <a:r>
              <a:rPr lang="ru-RU" dirty="0" smtClean="0"/>
              <a:t>деформация ценностных ориентаций; </a:t>
            </a:r>
          </a:p>
          <a:p>
            <a:r>
              <a:rPr lang="ru-RU" dirty="0" smtClean="0"/>
              <a:t>ускорившийся темп жизни среди молодежи; </a:t>
            </a:r>
          </a:p>
          <a:p>
            <a:r>
              <a:rPr lang="ru-RU" dirty="0" smtClean="0"/>
              <a:t>осложнение социально-экономического положения в семье и в стране в целом; </a:t>
            </a:r>
          </a:p>
          <a:p>
            <a:r>
              <a:rPr lang="ru-RU" dirty="0" smtClean="0"/>
              <a:t>рост числа неблагополучных семей, насилия, наркомании.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838200"/>
          </a:xfrm>
        </p:spPr>
        <p:txBody>
          <a:bodyPr/>
          <a:lstStyle/>
          <a:p>
            <a:pPr algn="ctr"/>
            <a:r>
              <a:rPr lang="ru-RU" dirty="0" smtClean="0"/>
              <a:t>АКТУАЛЬНОСТЬ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22"/>
            <a:ext cx="9144000" cy="507209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	Молодежь наиболее остро переживает </a:t>
            </a:r>
          </a:p>
          <a:p>
            <a:r>
              <a:rPr lang="ru-RU" dirty="0" smtClean="0"/>
              <a:t>социальное неравенство</a:t>
            </a:r>
          </a:p>
          <a:p>
            <a:r>
              <a:rPr lang="ru-RU" dirty="0" smtClean="0"/>
              <a:t>отвержение</a:t>
            </a:r>
          </a:p>
          <a:p>
            <a:r>
              <a:rPr lang="ru-RU" dirty="0" smtClean="0"/>
              <a:t>отчужденность</a:t>
            </a:r>
          </a:p>
          <a:p>
            <a:r>
              <a:rPr lang="ru-RU" dirty="0" smtClean="0"/>
              <a:t>непричастность к группе</a:t>
            </a:r>
          </a:p>
          <a:p>
            <a:r>
              <a:rPr lang="ru-RU" dirty="0" smtClean="0"/>
              <a:t>Непоследовательность каких-либо событий</a:t>
            </a:r>
          </a:p>
          <a:p>
            <a:pPr>
              <a:buNone/>
            </a:pPr>
            <a:r>
              <a:rPr lang="ru-RU" dirty="0" smtClean="0"/>
              <a:t>		</a:t>
            </a:r>
          </a:p>
          <a:p>
            <a:pPr>
              <a:buNone/>
            </a:pPr>
            <a:r>
              <a:rPr lang="ru-RU" dirty="0" smtClean="0"/>
              <a:t>		Это выражается в их поведении, которое воспринимается как  отклоняющееся, асоциальное или деструктивное. 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42852"/>
            <a:ext cx="8686800" cy="838200"/>
          </a:xfrm>
        </p:spPr>
        <p:txBody>
          <a:bodyPr/>
          <a:lstStyle/>
          <a:p>
            <a:pPr algn="ctr"/>
            <a:r>
              <a:rPr lang="ru-RU" dirty="0" smtClean="0"/>
              <a:t>Статистика 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628" y="1357298"/>
          <a:ext cx="3838572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Содержимое 3"/>
          <p:cNvGraphicFramePr>
            <a:graphicFrameLocks/>
          </p:cNvGraphicFramePr>
          <p:nvPr/>
        </p:nvGraphicFramePr>
        <p:xfrm>
          <a:off x="571472" y="1357298"/>
          <a:ext cx="3838572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5643474" y="5286388"/>
            <a:ext cx="350052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в 2017 году </a:t>
            </a:r>
            <a:r>
              <a:rPr lang="ru-RU" b="1" dirty="0" smtClean="0"/>
              <a:t>163 </a:t>
            </a:r>
            <a:r>
              <a:rPr lang="ru-RU" dirty="0" smtClean="0"/>
              <a:t>подростка пытались покончить жизнь самоубийством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838200"/>
          </a:xfrm>
        </p:spPr>
        <p:txBody>
          <a:bodyPr/>
          <a:lstStyle/>
          <a:p>
            <a:pPr algn="ctr"/>
            <a:r>
              <a:rPr lang="ru-RU" dirty="0" err="1" smtClean="0"/>
              <a:t>Авитальная</a:t>
            </a:r>
            <a:r>
              <a:rPr lang="ru-RU" dirty="0" smtClean="0"/>
              <a:t> активность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23"/>
            <a:ext cx="9429784" cy="342902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2800" u="sng" dirty="0" err="1" smtClean="0"/>
              <a:t>Авитальная</a:t>
            </a:r>
            <a:r>
              <a:rPr lang="ru-RU" sz="2800" u="sng" dirty="0" smtClean="0"/>
              <a:t> активность</a:t>
            </a:r>
            <a:r>
              <a:rPr lang="ru-RU" sz="2800" dirty="0" smtClean="0"/>
              <a:t> – это активность, направленная против себя:</a:t>
            </a:r>
            <a:endParaRPr lang="ru-RU" dirty="0" smtClean="0"/>
          </a:p>
          <a:p>
            <a:r>
              <a:rPr lang="ru-RU" dirty="0" smtClean="0"/>
              <a:t>суициды, </a:t>
            </a:r>
          </a:p>
          <a:p>
            <a:r>
              <a:rPr lang="ru-RU" dirty="0" smtClean="0"/>
              <a:t>наркомания, </a:t>
            </a:r>
          </a:p>
          <a:p>
            <a:r>
              <a:rPr lang="ru-RU" dirty="0" smtClean="0"/>
              <a:t>токсикомания, </a:t>
            </a:r>
          </a:p>
          <a:p>
            <a:r>
              <a:rPr lang="ru-RU" dirty="0" smtClean="0"/>
              <a:t>необдуманный экстрим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-357222" y="4572008"/>
            <a:ext cx="9572692" cy="257176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ru-RU" sz="2400" b="0" i="0" u="sng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Аутодеструктивное</a:t>
            </a:r>
            <a:r>
              <a:rPr kumimoji="0" lang="ru-RU" sz="24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поведение</a:t>
            </a:r>
            <a:r>
              <a:rPr kumimoji="0" lang="ru-RU" sz="2400" b="0" i="0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– это поведение, характеризующееся аномальным состоянием, выражающееся в стремлении</a:t>
            </a:r>
            <a:r>
              <a:rPr kumimoji="0" lang="ru-RU" sz="2400" b="0" i="0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подростка к саморазрушению вследствие искажения его социализации.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ru-RU" sz="2400" u="none" baseline="0" dirty="0">
                <a:solidFill>
                  <a:schemeClr val="tx2"/>
                </a:solidFill>
              </a:rPr>
              <a:t>	</a:t>
            </a:r>
            <a:r>
              <a:rPr lang="ru-RU" sz="2400" u="none" baseline="0" dirty="0" smtClean="0">
                <a:solidFill>
                  <a:schemeClr val="tx2"/>
                </a:solidFill>
              </a:rPr>
              <a:t>Одна из форм </a:t>
            </a:r>
            <a:r>
              <a:rPr lang="ru-RU" sz="2400" u="none" baseline="0" dirty="0" err="1" smtClean="0">
                <a:solidFill>
                  <a:schemeClr val="tx2"/>
                </a:solidFill>
              </a:rPr>
              <a:t>аутодеструктивного</a:t>
            </a:r>
            <a:r>
              <a:rPr lang="ru-RU" sz="2400" u="none" dirty="0" smtClean="0">
                <a:solidFill>
                  <a:schemeClr val="tx2"/>
                </a:solidFill>
              </a:rPr>
              <a:t> поведения – это </a:t>
            </a:r>
            <a:r>
              <a:rPr lang="ru-RU" sz="2400" u="sng" dirty="0" smtClean="0">
                <a:solidFill>
                  <a:schemeClr val="tx2"/>
                </a:solidFill>
              </a:rPr>
              <a:t>суицид </a:t>
            </a:r>
            <a:endParaRPr kumimoji="0" lang="ru-RU" sz="3200" b="0" i="0" u="sng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686800" cy="838200"/>
          </a:xfrm>
        </p:spPr>
        <p:txBody>
          <a:bodyPr/>
          <a:lstStyle/>
          <a:p>
            <a:pPr algn="ctr"/>
            <a:r>
              <a:rPr lang="ru-RU" dirty="0" smtClean="0"/>
              <a:t>ФОРМЫ СУИЦИДАЛЬНОГО ПОВЕДЕНИЯ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Истинный суицид </a:t>
            </a:r>
          </a:p>
          <a:p>
            <a:r>
              <a:rPr lang="ru-RU" dirty="0" smtClean="0"/>
              <a:t>Демонстративный суицид </a:t>
            </a:r>
          </a:p>
          <a:p>
            <a:r>
              <a:rPr lang="ru-RU" dirty="0" smtClean="0"/>
              <a:t>Скрытый суицид (косвенное самоубийство)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 descr="https://7sisters.ru/wp-content/uploads/2019/06/web-young-girl-suicide-depressed-sitting-crying-paulius-brazauskas-shutterstock_1136190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3714752"/>
            <a:ext cx="4429156" cy="29527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42852"/>
            <a:ext cx="8686800" cy="838200"/>
          </a:xfrm>
        </p:spPr>
        <p:txBody>
          <a:bodyPr/>
          <a:lstStyle/>
          <a:p>
            <a:pPr algn="ctr"/>
            <a:r>
              <a:rPr lang="ru-RU" dirty="0" smtClean="0"/>
              <a:t>факторы суицидального поведения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2160590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dirty="0" smtClean="0"/>
              <a:t>1. Семья</a:t>
            </a:r>
          </a:p>
          <a:p>
            <a:pPr>
              <a:buNone/>
            </a:pPr>
            <a:r>
              <a:rPr lang="ru-RU" dirty="0" smtClean="0"/>
              <a:t>2. Среда</a:t>
            </a:r>
          </a:p>
          <a:p>
            <a:pPr lvl="0">
              <a:buNone/>
            </a:pPr>
            <a:r>
              <a:rPr lang="ru-RU" dirty="0" smtClean="0"/>
              <a:t>3. Личностные особенности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9458" name="Picture 2" descr="https://politeka.net/wp-content/uploads/2019/03/465008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3357562"/>
            <a:ext cx="4286280" cy="32468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https://ikm-tevriz.omsk.muzkult.ru/media/2019/07/15/1261159091/bigstock-Boy-Suffers-While-Parents-Figh-4562489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4" y="3466148"/>
            <a:ext cx="5000660" cy="332043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838200"/>
          </a:xfrm>
        </p:spPr>
        <p:txBody>
          <a:bodyPr/>
          <a:lstStyle/>
          <a:p>
            <a:pPr algn="ctr"/>
            <a:r>
              <a:rPr lang="ru-RU" dirty="0" smtClean="0"/>
              <a:t>семья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071546"/>
            <a:ext cx="8686800" cy="2946407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высокий уровень раздражительности</a:t>
            </a:r>
          </a:p>
          <a:p>
            <a:r>
              <a:rPr lang="ru-RU" dirty="0" smtClean="0"/>
              <a:t>низкий уровень сплоченности</a:t>
            </a:r>
          </a:p>
          <a:p>
            <a:r>
              <a:rPr lang="ru-RU" dirty="0" smtClean="0"/>
              <a:t>подавление эмоциональных реакций</a:t>
            </a:r>
          </a:p>
          <a:p>
            <a:r>
              <a:rPr lang="ru-RU" dirty="0" smtClean="0"/>
              <a:t>непоследовательность действий</a:t>
            </a:r>
          </a:p>
          <a:p>
            <a:r>
              <a:rPr lang="ru-RU" dirty="0" smtClean="0"/>
              <a:t>низкий уровень морально-нравственных аспектов</a:t>
            </a:r>
          </a:p>
          <a:p>
            <a:r>
              <a:rPr lang="ru-RU" dirty="0" smtClean="0"/>
              <a:t>низкий уровень ориентации на достижения </a:t>
            </a:r>
          </a:p>
          <a:p>
            <a:r>
              <a:rPr lang="ru-RU" dirty="0" smtClean="0"/>
              <a:t>интерес матери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grivna.ks.ua/media/k2/items/cache/f12286bc27450799f9307c45d69e5250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88544" y="3286124"/>
            <a:ext cx="4812612" cy="342898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838200"/>
          </a:xfrm>
        </p:spPr>
        <p:txBody>
          <a:bodyPr/>
          <a:lstStyle/>
          <a:p>
            <a:pPr algn="ctr"/>
            <a:r>
              <a:rPr lang="ru-RU" dirty="0" smtClean="0"/>
              <a:t>среда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214422"/>
            <a:ext cx="8686800" cy="285752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непричастность к коллективу</a:t>
            </a:r>
          </a:p>
          <a:p>
            <a:r>
              <a:rPr lang="ru-RU" dirty="0" smtClean="0"/>
              <a:t>низкий уровень/отсутствие вовлечённости в жизнедеятельность школы</a:t>
            </a:r>
          </a:p>
          <a:p>
            <a:r>
              <a:rPr lang="ru-RU" dirty="0" smtClean="0"/>
              <a:t>конфликты с одноклассниками</a:t>
            </a:r>
          </a:p>
          <a:p>
            <a:r>
              <a:rPr lang="ru-RU" dirty="0" smtClean="0"/>
              <a:t>конфликты с учителями</a:t>
            </a:r>
          </a:p>
          <a:p>
            <a:r>
              <a:rPr lang="ru-RU" dirty="0" smtClean="0"/>
              <a:t>низкая успеваемость 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567</TotalTime>
  <Words>286</Words>
  <Application>Microsoft Office PowerPoint</Application>
  <PresentationFormat>Экран (4:3)</PresentationFormat>
  <Paragraphs>85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Calibri</vt:lpstr>
      <vt:lpstr>Franklin Gothic Book</vt:lpstr>
      <vt:lpstr>Franklin Gothic Medium</vt:lpstr>
      <vt:lpstr>Times New Roman</vt:lpstr>
      <vt:lpstr>Wingdings 2</vt:lpstr>
      <vt:lpstr>Трек</vt:lpstr>
      <vt:lpstr>Авитальная активность как форма аутодеструктивного поведения подростков</vt:lpstr>
      <vt:lpstr>АКТУАЛЬНОСТЬ</vt:lpstr>
      <vt:lpstr>АКТУАЛЬНОСТЬ</vt:lpstr>
      <vt:lpstr>Статистика </vt:lpstr>
      <vt:lpstr>Авитальная активность</vt:lpstr>
      <vt:lpstr>ФОРМЫ СУИЦИДАЛЬНОГО ПОВЕДЕНИЯ </vt:lpstr>
      <vt:lpstr>факторы суицидального поведения </vt:lpstr>
      <vt:lpstr>семья</vt:lpstr>
      <vt:lpstr>среда</vt:lpstr>
      <vt:lpstr>Личностные особенности</vt:lpstr>
      <vt:lpstr>Это может спровоцировать </vt:lpstr>
      <vt:lpstr>Что должно насторожить в поведении подростка</vt:lpstr>
      <vt:lpstr>Как помочь подростку</vt:lpstr>
      <vt:lpstr>Для профилактики</vt:lpstr>
      <vt:lpstr>Презентация PowerPoint</vt:lpstr>
      <vt:lpstr>Спасибо за внимание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Авитальная активность как форма аутодеструктивного поведения подростков</dc:title>
  <dc:creator>Макс</dc:creator>
  <cp:lastModifiedBy>User</cp:lastModifiedBy>
  <cp:revision>53</cp:revision>
  <dcterms:created xsi:type="dcterms:W3CDTF">2019-11-06T12:41:35Z</dcterms:created>
  <dcterms:modified xsi:type="dcterms:W3CDTF">2019-11-07T05:30:10Z</dcterms:modified>
</cp:coreProperties>
</file>